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3" r:id="rId5"/>
    <p:sldId id="259" r:id="rId6"/>
    <p:sldId id="260" r:id="rId7"/>
    <p:sldId id="261" r:id="rId8"/>
    <p:sldId id="262" r:id="rId9"/>
    <p:sldId id="263" r:id="rId10"/>
    <p:sldId id="269" r:id="rId11"/>
    <p:sldId id="265" r:id="rId12"/>
    <p:sldId id="264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91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572C-7088-440C-A07C-F4D31EEED41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2C70-8F44-4BAA-8F48-1D3890C02D9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hyperlink" Target="http://en.wikipedia.org/wiki/Image:Naziswastika.pn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578514" cy="4572000"/>
          </a:xfrm>
          <a:prstGeom prst="rect">
            <a:avLst/>
          </a:prstGeom>
          <a:noFill/>
          <a:ln w="0">
            <a:solidFill>
              <a:srgbClr val="1C1C1C"/>
            </a:solidFill>
            <a:miter lim="800000"/>
            <a:headEnd/>
            <a:tailEnd/>
          </a:ln>
        </p:spPr>
      </p:pic>
      <p:pic>
        <p:nvPicPr>
          <p:cNvPr id="7" name="Picture 16" descr="180px-Hitlermus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19375" cy="3200400"/>
          </a:xfrm>
          <a:prstGeom prst="rect">
            <a:avLst/>
          </a:prstGeom>
          <a:noFill/>
          <a:ln w="2857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8" name="Picture 14" descr="300px-Red_army_soldiers_raising_the_soviet_flag_on_the_roof_of_the_reichstag_berlin_germa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0"/>
            <a:ext cx="3581400" cy="2286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11" descr="einvo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775" y="0"/>
            <a:ext cx="2943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ook_burn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267200"/>
            <a:ext cx="3048000" cy="259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6" descr="Poster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200400"/>
            <a:ext cx="26669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Britannic Bold" pitchFamily="34" charset="0"/>
              </a:rPr>
              <a:t>The Rise of Totalitarian Leaders</a:t>
            </a:r>
            <a:endParaRPr lang="en-US" sz="5400" b="1" dirty="0">
              <a:ln cmpd="sng">
                <a:solidFill>
                  <a:schemeClr val="tx1"/>
                </a:solidFill>
              </a:ln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 Polina Davydov</a:t>
            </a:r>
          </a:p>
          <a:p>
            <a:r>
              <a:rPr lang="en-US" b="1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Period 5 EHAP</a:t>
            </a:r>
          </a:p>
          <a:p>
            <a:r>
              <a:rPr lang="en-US" b="1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Mr. </a:t>
            </a:r>
            <a:r>
              <a:rPr lang="en-US" b="1" dirty="0" err="1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Kinberg</a:t>
            </a:r>
            <a:r>
              <a:rPr lang="en-US" b="1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US" b="1" dirty="0">
              <a:ln cmpd="sng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n cmpd="sng">
                  <a:solidFill>
                    <a:schemeClr val="bg1"/>
                  </a:solidFill>
                </a:ln>
                <a:latin typeface="Britannic Bold" pitchFamily="34" charset="0"/>
              </a:rPr>
              <a:t>Stalin on the Worker’s Paradise</a:t>
            </a:r>
            <a:endParaRPr lang="en-US" sz="4800" dirty="0">
              <a:ln cmpd="sng">
                <a:solidFill>
                  <a:schemeClr val="bg1"/>
                </a:solidFill>
              </a:ln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ritannic Bold" pitchFamily="34" charset="0"/>
              </a:rPr>
              <a:t>"If there had been a crisis in our country, if there had been unemployment - the scourge of the working class, if there had been abject poverty, if output hadn't gone up, if our workers and peasants didn't have such a good government who looked after them, who cared about them - in a word, if you lived badly, joylessly - we would not have heroes and heroines of socialism, I can assure you.“- Joseph Stalin </a:t>
            </a:r>
            <a:r>
              <a:rPr lang="en-US" b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TD8Z7oVGXwilFsIvY5LfIzVJwpXO2hlwmNLOSKQQS2QOoscY8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cmpd="sng">
                  <a:solidFill>
                    <a:schemeClr val="bg1"/>
                  </a:solidFill>
                </a:ln>
                <a:latin typeface="Britannic Bold" pitchFamily="34" charset="0"/>
              </a:rPr>
              <a:t>What is Fascism</a:t>
            </a:r>
            <a:r>
              <a:rPr lang="en-US" sz="6600" b="1" dirty="0" smtClean="0">
                <a:ln cmpd="sng">
                  <a:solidFill>
                    <a:schemeClr val="bg1"/>
                  </a:solidFill>
                </a:ln>
              </a:rPr>
              <a:t>?</a:t>
            </a:r>
            <a:endParaRPr lang="en-US" sz="6600" dirty="0">
              <a:ln cmpd="sng"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b="1" u="sng" dirty="0" smtClean="0">
              <a:solidFill>
                <a:srgbClr val="1C1C1C"/>
              </a:solidFill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RIGHT WING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  <a:latin typeface="Aharoni" pitchFamily="2" charset="-79"/>
                <a:cs typeface="Aharoni" pitchFamily="2" charset="-79"/>
              </a:rPr>
              <a:t> Intense nationalism and elitism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  <a:latin typeface="Aharoni" pitchFamily="2" charset="-79"/>
                <a:cs typeface="Aharoni" pitchFamily="2" charset="-79"/>
              </a:rPr>
              <a:t> Totalitarian control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  <a:latin typeface="Aharoni" pitchFamily="2" charset="-79"/>
                <a:cs typeface="Aharoni" pitchFamily="2" charset="-79"/>
              </a:rPr>
              <a:t> Interests of the state more important than individual rights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  <a:latin typeface="Aharoni" pitchFamily="2" charset="-79"/>
                <a:cs typeface="Aharoni" pitchFamily="2" charset="-79"/>
              </a:rPr>
              <a:t> Maintain class system and private ownership</a:t>
            </a:r>
          </a:p>
          <a:p>
            <a:pPr>
              <a:buFontTx/>
              <a:buChar char="•"/>
            </a:pPr>
            <a:endParaRPr lang="en-US" b="1" dirty="0" smtClean="0">
              <a:solidFill>
                <a:srgbClr val="1C1C1C"/>
              </a:solidFill>
              <a:latin typeface="Aharoni" pitchFamily="2" charset="-79"/>
              <a:cs typeface="Aharoni" pitchFamily="2" charset="-79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Fun Fact: </a:t>
            </a:r>
            <a:r>
              <a:rPr lang="en-US" sz="2600" b="1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Fascism </a:t>
            </a:r>
            <a:r>
              <a:rPr lang="en-US" sz="2600" b="1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name was derived from the fasces, an ancient Roman symbol of authority consisting of a bundle of rods and an ax</a:t>
            </a:r>
            <a:r>
              <a:rPr lang="en-US" sz="2600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Tx/>
              <a:buChar char="•"/>
            </a:pP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ritannic Bold" pitchFamily="34" charset="0"/>
              </a:rPr>
              <a:t>Benito Mussolini- Leader (Il Duce) of Italy from 1922-1943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AutoShape 16"/>
          <p:cNvSpPr>
            <a:spLocks noGrp="1" noChangeArrowheads="1"/>
          </p:cNvSpPr>
          <p:nvPr>
            <p:ph idx="1"/>
          </p:nvPr>
        </p:nvSpPr>
        <p:spPr bwMode="auto">
          <a:xfrm>
            <a:off x="4648200" y="1447800"/>
            <a:ext cx="3962400" cy="3733800"/>
          </a:xfrm>
          <a:prstGeom prst="wedgeRectCallout">
            <a:avLst>
              <a:gd name="adj1" fmla="val -61278"/>
              <a:gd name="adj2" fmla="val 29435"/>
            </a:avLst>
          </a:prstGeom>
          <a:solidFill>
            <a:schemeClr val="tx1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normAutofit/>
          </a:bodyPr>
          <a:lstStyle/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Country: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Italy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Type of Government: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Fascism (dictatorship)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Goals and Ideas: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Centralized all power in himself as leader (total control of social, economic, and political life)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Ambition to restore the glory of Rome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Invasion of Ethiopia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Alliance with Hitler’s Germany</a:t>
            </a:r>
            <a:endParaRPr lang="en-GB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5" name="Picture 18" descr="mussolini-close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489325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fasc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2578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_4NtjaDCydHw/SK256HtKttI/AAAAAAAAABw/H_nO2zm4JUQ/S1600-R/nazi_flag_37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cmpd="sng">
                  <a:solidFill>
                    <a:schemeClr val="bg1"/>
                  </a:solidFill>
                </a:ln>
                <a:latin typeface="Britannic Bold" pitchFamily="34" charset="0"/>
              </a:rPr>
              <a:t>What is Nazism </a:t>
            </a:r>
            <a:endParaRPr lang="en-US" sz="7200" dirty="0">
              <a:ln cmpd="sng">
                <a:solidFill>
                  <a:schemeClr val="bg1"/>
                </a:solidFill>
              </a:ln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RIGHT WING</a:t>
            </a:r>
            <a:endParaRPr lang="en-US" b="1" dirty="0" smtClean="0">
              <a:solidFill>
                <a:srgbClr val="1C1C1C"/>
              </a:solidFill>
            </a:endParaRPr>
          </a:p>
          <a:p>
            <a:r>
              <a:rPr lang="en-US" b="1" dirty="0" smtClean="0">
                <a:solidFill>
                  <a:srgbClr val="1C1C1C"/>
                </a:solidFill>
              </a:rPr>
              <a:t>E</a:t>
            </a:r>
            <a:r>
              <a:rPr lang="en-US" b="1" dirty="0" smtClean="0">
                <a:solidFill>
                  <a:srgbClr val="1C1C1C"/>
                </a:solidFill>
              </a:rPr>
              <a:t>xtremely fascist , nationalistic and totalitarian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</a:rPr>
              <a:t> Based on beliefs of the National Socialist German Workers Party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</a:rPr>
              <a:t> Belief in the racial superiority of the Aryan, the “master race”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</a:rPr>
              <a:t> Belief that all Germans should have “lebensraum” or living space in Europe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1C1C1C"/>
                </a:solidFill>
              </a:rPr>
              <a:t>Violent hatred towards Jews and blamed Germany’s problems on them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itannic Bold" pitchFamily="34" charset="0"/>
              </a:rPr>
              <a:t>Adolf Hitler- Leader (</a:t>
            </a:r>
            <a:r>
              <a:rPr lang="en-US" b="1" dirty="0" err="1" smtClean="0">
                <a:solidFill>
                  <a:srgbClr val="FFFF00"/>
                </a:solidFill>
                <a:latin typeface="Britannic Bold" pitchFamily="34" charset="0"/>
              </a:rPr>
              <a:t>der</a:t>
            </a:r>
            <a:r>
              <a:rPr lang="en-US" b="1" dirty="0" smtClean="0">
                <a:solidFill>
                  <a:srgbClr val="FFFF00"/>
                </a:solidFill>
                <a:latin typeface="Britannic Bold" pitchFamily="34" charset="0"/>
              </a:rPr>
              <a:t> Fuhrer) of Germany from 1933 -1945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4343400" y="1600200"/>
            <a:ext cx="4495800" cy="5029200"/>
          </a:xfrm>
          <a:prstGeom prst="wedgeRectCallout">
            <a:avLst>
              <a:gd name="adj1" fmla="val -57407"/>
              <a:gd name="adj2" fmla="val 2022"/>
            </a:avLst>
          </a:prstGeom>
          <a:solidFill>
            <a:schemeClr val="tx1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normAutofit lnSpcReduction="10000"/>
          </a:bodyPr>
          <a:lstStyle/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Country: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Germany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Type of Government: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Nazism (dictatorship)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Goals and Ideas: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Inflation and depression weakened the democratic government in Germany and allowed an opportunity for Hitler to rise to power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Believed the western powers had no intention of using force to maintain the Treaty of Versailles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FF6600"/>
                </a:solidFill>
                <a:latin typeface="Arial" charset="0"/>
              </a:rPr>
              <a:t>Anti-Semitism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persecution of Jews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FF6600"/>
                </a:solidFill>
                <a:latin typeface="Arial" charset="0"/>
              </a:rPr>
              <a:t>Extreme nationalism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National Socialism (aka Nazism)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FF6600"/>
                </a:solidFill>
                <a:latin typeface="Arial" charset="0"/>
              </a:rPr>
              <a:t>Aggression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German occupation of nearby countries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FF6600"/>
                </a:solidFill>
                <a:latin typeface="Arial" charset="0"/>
              </a:rPr>
              <a:t>Lebensraum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unite all German speaking nations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 err="1">
                <a:solidFill>
                  <a:srgbClr val="FF6600"/>
                </a:solidFill>
                <a:latin typeface="Arial" charset="0"/>
              </a:rPr>
              <a:t>Anschluss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German union with Austria</a:t>
            </a:r>
          </a:p>
          <a:p>
            <a:endParaRPr lang="en-US" b="1" dirty="0">
              <a:solidFill>
                <a:srgbClr val="1C1C1C"/>
              </a:solidFill>
            </a:endParaRPr>
          </a:p>
        </p:txBody>
      </p:sp>
      <p:pic>
        <p:nvPicPr>
          <p:cNvPr id="5" name="Picture 3" descr="hitl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52600"/>
            <a:ext cx="3597275" cy="4525963"/>
          </a:xfrm>
          <a:prstGeom prst="rect">
            <a:avLst/>
          </a:prstGeom>
          <a:noFill/>
          <a:ln/>
        </p:spPr>
      </p:pic>
      <p:pic>
        <p:nvPicPr>
          <p:cNvPr id="6" name="Picture 5" descr="naz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762000" cy="74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zi parpt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sz="7200" b="1" kern="0" dirty="0">
                <a:ln cmpd="sng">
                  <a:solidFill>
                    <a:schemeClr val="bg1"/>
                  </a:solidFill>
                </a:ln>
                <a:solidFill>
                  <a:srgbClr val="FFCC00"/>
                </a:solidFill>
                <a:latin typeface="Britannic Bold" pitchFamily="34" charset="0"/>
              </a:rPr>
              <a:t>You Must Obey</a:t>
            </a:r>
            <a:endParaRPr lang="en-US" sz="7200" b="1" dirty="0">
              <a:ln cmpd="sng">
                <a:solidFill>
                  <a:schemeClr val="bg1"/>
                </a:solidFill>
              </a:ln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334000" cy="4525963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</a:rPr>
              <a:t>The evening that Hitler became Chancellor of Germany, he spoke to his S.A. and S.S. troops: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</a:rPr>
              <a:t> "SA and SS,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</a:rPr>
              <a:t>Heil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itchFamily="34" charset="0"/>
              </a:rPr>
              <a:t>! The great time has now begun. Germany is now awakened. We have won power in Germany. Now we must win over the German people. I know, my comrades, it must have been difficult at times, when you were desiring change which didn't come, so time and time again the appeal has to be made to continue the struggle - you mustn't act yourself, you must obey, you must give in, you must submit to this overwhelming need to obey."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1" lang="en-US" sz="2000" b="1" kern="0" dirty="0" smtClean="0">
                <a:solidFill>
                  <a:srgbClr val="FF0000"/>
                </a:solidFill>
                <a:latin typeface="Britannic Bold" pitchFamily="34" charset="0"/>
              </a:rPr>
              <a:t>Link to Speech: </a:t>
            </a:r>
            <a:r>
              <a:rPr kumimoji="1" lang="en-US" sz="2000" kern="0" dirty="0" smtClean="0">
                <a:solidFill>
                  <a:schemeClr val="bg1"/>
                </a:solidFill>
                <a:latin typeface="Britannic Bold" pitchFamily="34" charset="0"/>
              </a:rPr>
              <a:t>http://www.youtube.com/watch?v=eGhdX1SI3KY&amp;bpctr=1362500216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itchFamily="34" charset="0"/>
            </a:endParaRPr>
          </a:p>
          <a:p>
            <a:endParaRPr lang="en-US" dirty="0"/>
          </a:p>
        </p:txBody>
      </p:sp>
      <p:pic>
        <p:nvPicPr>
          <p:cNvPr id="5" name="Picture 5" descr="Adolf Hitler (1889-194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752600"/>
            <a:ext cx="29718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tler_to_SA_&amp;_SS_1.30.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W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1104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n cmpd="sng">
                  <a:solidFill>
                    <a:schemeClr val="bg1"/>
                  </a:solidFill>
                </a:ln>
                <a:latin typeface="Britannic Bold" pitchFamily="34" charset="0"/>
              </a:rPr>
              <a:t>How Nazi Controls Affected the People</a:t>
            </a:r>
            <a:endParaRPr lang="en-US" sz="4800" dirty="0">
              <a:ln cmpd="sng">
                <a:solidFill>
                  <a:schemeClr val="bg1"/>
                </a:solidFill>
              </a:ln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2578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GESTAPO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 the Secret State Police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dirty="0" smtClean="0"/>
              <a:t> </a:t>
            </a:r>
          </a:p>
          <a:p>
            <a:pPr>
              <a:buFontTx/>
              <a:buChar char="•"/>
            </a:pPr>
            <a:r>
              <a:rPr lang="en-US" sz="1600" b="1" dirty="0" smtClean="0"/>
              <a:t>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SS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Schutzstaffel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Defense Corps “black shirts”, an elite guard unit formed out of the SA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 (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Sturmabteilung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Stormtroopers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"brown-shirts" early private Nazi army that protected leaders and opposed rival political parties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Lebensraum (living space):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concept that emphasized need for territorial expansion of Germany into east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Wehrmacht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 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German army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HJ (Hitler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Jugend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 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Hitler Youth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Einstazgruppen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Nazi Death Squad; mobile killing units</a:t>
            </a:r>
            <a:b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Volk:  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all inclusive concept of nation, people and race, implying the superiority of German culture and race; led to policy of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Volksgemeinschaft</a:t>
            </a: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(idea of a harmonized racial Nazi community in government policies and programs)</a:t>
            </a:r>
            <a:endParaRPr lang="en-US" b="1" dirty="0" smtClean="0"/>
          </a:p>
          <a:p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DEATH TOLL: 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Over 50 Million (following WWII)</a:t>
            </a:r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Works Cited</a:t>
            </a:r>
            <a:endParaRPr lang="en-US" sz="20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700" dirty="0" err="1" smtClean="0"/>
              <a:t>Borejsza</a:t>
            </a:r>
            <a:r>
              <a:rPr lang="en-US" sz="1700" dirty="0"/>
              <a:t>, </a:t>
            </a:r>
            <a:r>
              <a:rPr lang="en-US" sz="1700" dirty="0" err="1"/>
              <a:t>Jerzy</a:t>
            </a:r>
            <a:r>
              <a:rPr lang="en-US" sz="1700" dirty="0"/>
              <a:t> W., Klaus </a:t>
            </a:r>
            <a:r>
              <a:rPr lang="en-US" sz="1700" dirty="0" err="1"/>
              <a:t>Ziemer</a:t>
            </a:r>
            <a:r>
              <a:rPr lang="en-US" sz="1700" dirty="0"/>
              <a:t>, and Magdalena </a:t>
            </a:r>
            <a:r>
              <a:rPr lang="en-US" sz="1700" dirty="0" err="1"/>
              <a:t>Hułas</a:t>
            </a:r>
            <a:r>
              <a:rPr lang="en-US" sz="1700" dirty="0"/>
              <a:t>. </a:t>
            </a:r>
            <a:r>
              <a:rPr lang="en-US" sz="1700" i="1" dirty="0"/>
              <a:t>Totalitarian and Authoritarian Regimes in Europe: Legacies and Lessons from the Twentieth Century</a:t>
            </a:r>
            <a:r>
              <a:rPr lang="en-US" sz="1700" dirty="0"/>
              <a:t>. New York: </a:t>
            </a:r>
            <a:r>
              <a:rPr lang="en-US" sz="1700" dirty="0" err="1"/>
              <a:t>Berghahn</a:t>
            </a:r>
            <a:r>
              <a:rPr lang="en-US" sz="1700" dirty="0"/>
              <a:t>, 2006. Print.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/>
              <a:t>Chambers, Mortimer. </a:t>
            </a:r>
            <a:r>
              <a:rPr lang="en-US" sz="1700" i="1" dirty="0"/>
              <a:t>The Western Experience</a:t>
            </a:r>
            <a:r>
              <a:rPr lang="en-US" sz="1700" dirty="0"/>
              <a:t>. New York: Knopf; [distributed by Random House, 1974. Print.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 err="1"/>
              <a:t>Cohrs</a:t>
            </a:r>
            <a:r>
              <a:rPr lang="en-US" sz="1700" dirty="0"/>
              <a:t>, Patrick O. </a:t>
            </a:r>
            <a:r>
              <a:rPr lang="en-US" sz="1700" i="1" dirty="0"/>
              <a:t>The Unfinished Peace after World War I: America, Britain and the </a:t>
            </a:r>
            <a:r>
              <a:rPr lang="en-US" sz="1700" i="1" dirty="0" err="1"/>
              <a:t>Stabilisation</a:t>
            </a:r>
            <a:r>
              <a:rPr lang="en-US" sz="1700" i="1" dirty="0"/>
              <a:t> of Europe, 1919-1932</a:t>
            </a:r>
            <a:r>
              <a:rPr lang="en-US" sz="1700" dirty="0"/>
              <a:t>. Cambridge, UK: Cambridge UP, 2006. Print.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/>
              <a:t>"Google Images." </a:t>
            </a:r>
            <a:r>
              <a:rPr lang="en-US" sz="1700" i="1" dirty="0"/>
              <a:t>Google Images</a:t>
            </a:r>
            <a:r>
              <a:rPr lang="en-US" sz="1700" dirty="0"/>
              <a:t>. </a:t>
            </a:r>
            <a:r>
              <a:rPr lang="en-US" sz="1700" dirty="0" err="1"/>
              <a:t>N.p</a:t>
            </a:r>
            <a:r>
              <a:rPr lang="en-US" sz="1700" dirty="0"/>
              <a:t>., </a:t>
            </a:r>
            <a:r>
              <a:rPr lang="en-US" sz="1700" dirty="0" err="1"/>
              <a:t>n.d</a:t>
            </a:r>
            <a:r>
              <a:rPr lang="en-US" sz="1700" dirty="0"/>
              <a:t>. Web. 01 Mar. 2013.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/>
              <a:t>Sherman, Dennis, and Joyce E. Salisbury. </a:t>
            </a:r>
            <a:r>
              <a:rPr lang="en-US" sz="1700" i="1" dirty="0"/>
              <a:t>West: Experience Western Civilization</a:t>
            </a:r>
            <a:r>
              <a:rPr lang="en-US" sz="1700" dirty="0"/>
              <a:t>. New York: McGraw-Hill, 2012. Print.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/>
              <a:t>"Totalitarianism (government)." </a:t>
            </a:r>
            <a:r>
              <a:rPr lang="en-US" sz="1700" i="1" dirty="0"/>
              <a:t>Encyclopedia Britannica Online</a:t>
            </a:r>
            <a:r>
              <a:rPr lang="en-US" sz="1700" dirty="0"/>
              <a:t>. Encyclopedia Britannica, </a:t>
            </a:r>
            <a:r>
              <a:rPr lang="en-US" sz="1700" dirty="0" err="1"/>
              <a:t>n.d</a:t>
            </a:r>
            <a:r>
              <a:rPr lang="en-US" sz="1700" dirty="0"/>
              <a:t>. Web. 27 Feb. 2013.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/>
              <a:t>"Totalitarianism." </a:t>
            </a:r>
            <a:r>
              <a:rPr lang="en-US" sz="1700" i="1" dirty="0"/>
              <a:t>Wikipedia</a:t>
            </a:r>
            <a:r>
              <a:rPr lang="en-US" sz="1700" dirty="0"/>
              <a:t>. Wikimedia Foundation, 03 Mar. 2013. Web. 13 Feb. 2013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sagranda.com/twelfth/Totalitarianism_poster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8534400"/>
          </a:xfrm>
          <a:prstGeom prst="rect">
            <a:avLst/>
          </a:prstGeom>
          <a:noFill/>
        </p:spPr>
      </p:pic>
      <p:sp>
        <p:nvSpPr>
          <p:cNvPr id="31747" name="WordArt 1027"/>
          <p:cNvSpPr>
            <a:spLocks noChangeArrowheads="1" noChangeShapeType="1" noTextEdit="1"/>
          </p:cNvSpPr>
          <p:nvPr/>
        </p:nvSpPr>
        <p:spPr bwMode="auto">
          <a:xfrm rot="-6682">
            <a:off x="1526290" y="234830"/>
            <a:ext cx="64135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571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  <a:p>
            <a:pPr algn="ctr"/>
            <a:endParaRPr lang="en-US" sz="3600" kern="10" dirty="0">
              <a:ln w="571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1755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343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Characteristics of Totalitarianism:</a:t>
            </a:r>
            <a:endParaRPr lang="en-US" sz="2800" dirty="0" smtClean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Government </a:t>
            </a: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establishes complete control of all aspects of the state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(political, military, economy, social, cultural)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Highly nationalistic (flags, salutes, rallies, uniforms)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Strict controls and laws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Military state (secret police, army, military</a:t>
            </a:r>
            <a:r>
              <a:rPr lang="en-US" sz="2000" dirty="0" smtClean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)</a:t>
            </a: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Censorship (opposing literature and ideas)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Propaganda  (media – radio, newspapers, posters)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One leader (dictator); charismatic 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Total conformity of people to ideas and leader</a:t>
            </a:r>
            <a:b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sz="2000" dirty="0">
              <a:ln cmpd="sng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Terror and Fear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Britannic Bold" pitchFamily="34" charset="0"/>
              </a:rPr>
              <a:t>What is Totalitarianism? </a:t>
            </a:r>
            <a:endParaRPr lang="en-US" sz="4000" b="1" dirty="0">
              <a:ln cmpd="sng">
                <a:solidFill>
                  <a:schemeClr val="tx1"/>
                </a:solidFill>
              </a:ln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381000"/>
            <a:ext cx="8839200" cy="6126163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noAutofit/>
          </a:bodyPr>
          <a:lstStyle/>
          <a:p>
            <a:pPr defTabSz="457200" eaLnBrk="0" hangingPunct="0"/>
            <a:r>
              <a:rPr lang="en-US" sz="2400" b="1" u="sng" dirty="0">
                <a:solidFill>
                  <a:srgbClr val="000066"/>
                </a:solidFill>
                <a:latin typeface="Times New Roman" charset="0"/>
              </a:rPr>
              <a:t>Totalitarianism</a:t>
            </a:r>
            <a:r>
              <a:rPr lang="en-US" sz="2400" b="1" dirty="0">
                <a:solidFill>
                  <a:srgbClr val="000066"/>
                </a:solidFill>
                <a:latin typeface="Times New Roman" charset="0"/>
              </a:rPr>
              <a:t>			vs. 		</a:t>
            </a:r>
            <a:r>
              <a:rPr lang="en-US" sz="2400" b="1" u="sng" dirty="0">
                <a:solidFill>
                  <a:srgbClr val="000066"/>
                </a:solidFill>
                <a:latin typeface="Times New Roman" charset="0"/>
              </a:rPr>
              <a:t>Older </a:t>
            </a:r>
            <a:r>
              <a:rPr lang="en-US" sz="2400" b="1" u="sng" dirty="0" smtClean="0">
                <a:solidFill>
                  <a:srgbClr val="000066"/>
                </a:solidFill>
                <a:latin typeface="Times New Roman" charset="0"/>
              </a:rPr>
              <a:t>Concepts of Dictatorship</a:t>
            </a:r>
            <a:endParaRPr lang="en-US" sz="2400" b="1" u="sng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endParaRPr lang="en-US" sz="2200" b="1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-Seek to dominate </a:t>
            </a:r>
            <a:r>
              <a:rPr lang="en-US" sz="2200" b="1" dirty="0">
                <a:solidFill>
                  <a:srgbClr val="D55F14"/>
                </a:solidFill>
                <a:latin typeface="Times New Roman" charset="0"/>
              </a:rPr>
              <a:t>all</a:t>
            </a:r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				-Seek limited, typically </a:t>
            </a:r>
            <a:r>
              <a:rPr lang="en-US" sz="2200" b="1" dirty="0">
                <a:solidFill>
                  <a:srgbClr val="D55F14"/>
                </a:solidFill>
                <a:latin typeface="Times New Roman" charset="0"/>
              </a:rPr>
              <a:t>political</a:t>
            </a:r>
          </a:p>
          <a:p>
            <a:pPr defTabSz="457200" eaLnBrk="0" hangingPunct="0"/>
            <a:r>
              <a:rPr lang="en-US" sz="2200" b="1" dirty="0">
                <a:solidFill>
                  <a:srgbClr val="D55F14"/>
                </a:solidFill>
                <a:latin typeface="Times New Roman" charset="0"/>
              </a:rPr>
              <a:t>aspects</a:t>
            </a:r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 of national </a:t>
            </a:r>
            <a:r>
              <a:rPr lang="en-US" sz="2200" b="1" dirty="0" smtClean="0">
                <a:solidFill>
                  <a:srgbClr val="000066"/>
                </a:solidFill>
                <a:latin typeface="Times New Roman" charset="0"/>
              </a:rPr>
              <a:t>life				control</a:t>
            </a:r>
            <a:endParaRPr lang="en-US" sz="2200" b="1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endParaRPr lang="en-US" sz="2200" b="1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-</a:t>
            </a:r>
            <a:r>
              <a:rPr lang="en-US" sz="2200" b="1" dirty="0">
                <a:solidFill>
                  <a:srgbClr val="D55F14"/>
                </a:solidFill>
                <a:latin typeface="Times New Roman" charset="0"/>
              </a:rPr>
              <a:t>Mobilize</a:t>
            </a:r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 and make use			</a:t>
            </a:r>
            <a:r>
              <a:rPr lang="en-US" sz="2200" b="1" dirty="0" smtClean="0">
                <a:solidFill>
                  <a:srgbClr val="000066"/>
                </a:solidFill>
                <a:latin typeface="Times New Roman" charset="0"/>
              </a:rPr>
              <a:t>	-</a:t>
            </a:r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Seek pacified and submissive</a:t>
            </a:r>
          </a:p>
          <a:p>
            <a:pPr defTabSz="457200" eaLnBrk="0" hangingPunct="0"/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of mass political					</a:t>
            </a:r>
            <a:r>
              <a:rPr lang="en-US" sz="2200" b="1" dirty="0" smtClean="0">
                <a:solidFill>
                  <a:srgbClr val="000066"/>
                </a:solidFill>
                <a:latin typeface="Times New Roman" charset="0"/>
              </a:rPr>
              <a:t>	populations</a:t>
            </a:r>
            <a:endParaRPr lang="en-US" sz="2200" b="1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participation	</a:t>
            </a:r>
            <a:r>
              <a:rPr lang="en-US" sz="2200" b="1" dirty="0" smtClean="0">
                <a:solidFill>
                  <a:srgbClr val="000066"/>
                </a:solidFill>
                <a:latin typeface="Times New Roman" charset="0"/>
              </a:rPr>
              <a:t>	</a:t>
            </a:r>
            <a:endParaRPr lang="en-US" sz="2200" b="1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endParaRPr lang="en-US" sz="2200" b="1" dirty="0">
              <a:solidFill>
                <a:srgbClr val="000066"/>
              </a:solidFill>
              <a:latin typeface="Times New Roman" charset="0"/>
            </a:endParaRPr>
          </a:p>
          <a:p>
            <a:pPr defTabSz="457200" eaLnBrk="0" hangingPunct="0"/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-Seek the complete				</a:t>
            </a:r>
            <a:r>
              <a:rPr lang="en-US" sz="2200" b="1" dirty="0" smtClean="0">
                <a:solidFill>
                  <a:srgbClr val="000066"/>
                </a:solidFill>
                <a:latin typeface="Times New Roman" charset="0"/>
              </a:rPr>
              <a:t>	-</a:t>
            </a:r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Attempt to rule over the</a:t>
            </a:r>
          </a:p>
          <a:p>
            <a:pPr defTabSz="457200" eaLnBrk="0" hangingPunct="0"/>
            <a:r>
              <a:rPr lang="en-US" sz="2200" b="1" dirty="0">
                <a:solidFill>
                  <a:srgbClr val="D55F14"/>
                </a:solidFill>
                <a:latin typeface="Times New Roman" charset="0"/>
              </a:rPr>
              <a:t>reconstruction</a:t>
            </a:r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 of the				individual and society</a:t>
            </a:r>
          </a:p>
          <a:p>
            <a:pPr defTabSz="457200" eaLnBrk="0" hangingPunct="0"/>
            <a:r>
              <a:rPr lang="en-US" sz="2200" b="1" dirty="0">
                <a:solidFill>
                  <a:srgbClr val="000066"/>
                </a:solidFill>
                <a:latin typeface="Times New Roman" charset="0"/>
              </a:rPr>
              <a:t>individual and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ritannic Bold" pitchFamily="34" charset="0"/>
              </a:rPr>
              <a:t>Important Terms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Totalitarianism</a:t>
            </a:r>
            <a:r>
              <a:rPr lang="en-US" dirty="0" smtClean="0"/>
              <a:t>—government that dominates every aspect of life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Totalitarian leader often dynamic, persuasive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Police Terror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Government uses police to spy on, intimidate people, use brutal force or even murder people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Indoctrination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Government shapes people’s minds through slanted education (use schools)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Propaganda and Censorship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Government controls all mass media (newspapers, radio)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crushes opposing views; censor info. from becoming public; used arts to promote views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Religious or Ethnic Persecution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Leaders brand religious, ethnic minorities “enemies of the state” (Communists = atheists)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Churches were destroyed; church leaders were sent into exile or killed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cmpd="sng">
                  <a:solidFill>
                    <a:schemeClr val="bg1"/>
                  </a:solidFill>
                </a:ln>
                <a:latin typeface="Britannic Bold" pitchFamily="34" charset="0"/>
              </a:rPr>
              <a:t>Causes of Totalitarianism</a:t>
            </a:r>
            <a:endParaRPr lang="en-US" dirty="0">
              <a:ln cmpd="sng">
                <a:solidFill>
                  <a:schemeClr val="bg1"/>
                </a:solidFill>
              </a:ln>
              <a:latin typeface="Britannic Bold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81000" y="1371600"/>
            <a:ext cx="2743200" cy="1524000"/>
          </a:xfrm>
          <a:prstGeom prst="rightArrowCallout">
            <a:avLst>
              <a:gd name="adj1" fmla="val 25000"/>
              <a:gd name="adj2" fmla="val 33495"/>
              <a:gd name="adj3" fmla="val 23077"/>
              <a:gd name="adj4" fmla="val 72426"/>
            </a:avLst>
          </a:prstGeom>
          <a:solidFill>
            <a:srgbClr val="F8F8F8"/>
          </a:solidFill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/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Treaty of Versailles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429000" y="1371600"/>
            <a:ext cx="3276600" cy="1828800"/>
          </a:xfrm>
          <a:prstGeom prst="rightArrowCallout">
            <a:avLst>
              <a:gd name="adj1" fmla="val 25000"/>
              <a:gd name="adj2" fmla="val 31810"/>
              <a:gd name="adj3" fmla="val 27564"/>
              <a:gd name="adj4" fmla="val 64704"/>
            </a:avLst>
          </a:prstGeom>
          <a:solidFill>
            <a:srgbClr val="F8F8F8"/>
          </a:solidFill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   Black Tuesday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           1929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-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stock market crashes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934200" y="1600200"/>
            <a:ext cx="2057400" cy="2438400"/>
          </a:xfrm>
          <a:prstGeom prst="downArrowCallout">
            <a:avLst>
              <a:gd name="adj1" fmla="val 25000"/>
              <a:gd name="adj2" fmla="val 25000"/>
              <a:gd name="adj3" fmla="val 27564"/>
              <a:gd name="adj4" fmla="val 60731"/>
            </a:avLst>
          </a:prstGeom>
          <a:solidFill>
            <a:srgbClr val="F8F8F8"/>
          </a:solidFill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Great Depression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during 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1930s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14600" y="4343400"/>
            <a:ext cx="6324600" cy="2286000"/>
          </a:xfrm>
          <a:prstGeom prst="leftArrowCallout">
            <a:avLst>
              <a:gd name="adj1" fmla="val 25000"/>
              <a:gd name="adj2" fmla="val 25000"/>
              <a:gd name="adj3" fmla="val 46111"/>
              <a:gd name="adj4" fmla="val 60472"/>
            </a:avLst>
          </a:prstGeom>
          <a:solidFill>
            <a:srgbClr val="F8F8F8"/>
          </a:solidFill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Increasing influence of new 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political parties that emphasize 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state control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-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For example:  Communism,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Nazism, Fascism 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57200" y="4876800"/>
            <a:ext cx="1447800" cy="1752600"/>
          </a:xfrm>
          <a:prstGeom prst="upArrowCallout">
            <a:avLst>
              <a:gd name="adj1" fmla="val 25000"/>
              <a:gd name="adj2" fmla="val 25000"/>
              <a:gd name="adj3" fmla="val 19841"/>
              <a:gd name="adj4" fmla="val 66667"/>
            </a:avLst>
          </a:prstGeom>
          <a:solidFill>
            <a:srgbClr val="F8F8F8"/>
          </a:solidFill>
          <a:ln w="381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Total Control</a:t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of State by a</a:t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</a:b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charset="0"/>
              </a:rPr>
              <a:t>Dictator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304800" y="3429000"/>
            <a:ext cx="2819400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400" kern="10" dirty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Totalitarianism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TLE24e92v3aVSsDWR875nYkrfC8yNb3uP0y_aTDyPqkTX2M4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cmpd="sng">
                  <a:solidFill>
                    <a:schemeClr val="bg1"/>
                  </a:solidFill>
                </a:ln>
                <a:latin typeface="Britannic Bold" pitchFamily="34" charset="0"/>
              </a:rPr>
              <a:t>Atmosphere in Europe Post- WWI</a:t>
            </a:r>
            <a:endParaRPr lang="en-US" dirty="0">
              <a:ln cmpd="sng">
                <a:solidFill>
                  <a:schemeClr val="bg1"/>
                </a:solidFill>
              </a:ln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A. </a:t>
            </a:r>
            <a:r>
              <a:rPr lang="en-US" sz="1800" b="1" u="sng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European Struggle</a:t>
            </a:r>
          </a:p>
          <a:p>
            <a:pPr marL="609600" indent="-609600"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1. Economic issues</a:t>
            </a:r>
          </a:p>
          <a:p>
            <a:pPr marL="609600" indent="-609600"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a. </a:t>
            </a:r>
            <a:r>
              <a:rPr lang="en-US" sz="1800" b="1" u="sng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Depression</a:t>
            </a: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- worldwide, especially 				       Europe and U.S.</a:t>
            </a:r>
          </a:p>
          <a:p>
            <a:pPr marL="609600" indent="-609600"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b. Hyperinflation- Germany, 1920s</a:t>
            </a:r>
          </a:p>
          <a:p>
            <a:pPr marL="609600" indent="-609600"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c. Loss of manpower and industry due to WWI</a:t>
            </a:r>
          </a:p>
          <a:p>
            <a:pPr marL="609600" indent="-609600"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d. Food issues (starvation in Germany)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      2. Nationalism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a. Extreme love for one’s country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	1. Embarrassment for the Germans after the War Guilt clause 		    and reparations.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	2. Military restrictions for Germany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		a. Max 100,000 troops and air force/navy limits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	3. Nationalist feelings in England, France and Italy as well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      3. Angry Population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a. Bitterness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b. Looking for a solution, or an answer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n cmpd="sng">
                  <a:solidFill>
                    <a:schemeClr val="bg1">
                      <a:alpha val="17000"/>
                    </a:schemeClr>
                  </a:solidFill>
                </a:ln>
              </a:rPr>
              <a:t>		c. A return to greatness?</a:t>
            </a: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*These new leaders promised economic recovery, military might, and above all, a restoration of pride and hope!</a:t>
            </a:r>
          </a:p>
          <a:p>
            <a:pPr marL="609600" indent="-609600">
              <a:buFont typeface="Arial" charset="0"/>
              <a:buNone/>
            </a:pP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The Three Most Prominent Forms</a:t>
            </a:r>
            <a:endParaRPr lang="en-US" dirty="0">
              <a:latin typeface="Britannic Bold" pitchFamily="34" charset="0"/>
            </a:endParaRPr>
          </a:p>
        </p:txBody>
      </p:sp>
      <p:graphicFrame>
        <p:nvGraphicFramePr>
          <p:cNvPr id="17418" name="Diagram 10"/>
          <p:cNvGraphicFramePr>
            <a:graphicFrameLocks/>
          </p:cNvGraphicFramePr>
          <p:nvPr>
            <p:ph idx="1"/>
          </p:nvPr>
        </p:nvGraphicFramePr>
        <p:xfrm>
          <a:off x="381000" y="1295400"/>
          <a:ext cx="8458200" cy="5287963"/>
        </p:xfrm>
        <a:graphic>
          <a:graphicData uri="http://schemas.openxmlformats.org/drawingml/2006/compatibility">
            <com:legacyDrawing xmlns:com="http://schemas.openxmlformats.org/drawingml/2006/compatibility" spid="_x0000_s17418"/>
          </a:graphicData>
        </a:graphic>
      </p:graphicFrame>
      <p:pic>
        <p:nvPicPr>
          <p:cNvPr id="6" name="Picture 18" descr="Hammer_sick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38600"/>
            <a:ext cx="1089025" cy="914400"/>
          </a:xfrm>
          <a:prstGeom prst="rect">
            <a:avLst/>
          </a:prstGeom>
          <a:noFill/>
        </p:spPr>
      </p:pic>
      <p:pic>
        <p:nvPicPr>
          <p:cNvPr id="7" name="Picture 20" descr="Fascist_Italy_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14800"/>
            <a:ext cx="1295400" cy="814388"/>
          </a:xfrm>
          <a:prstGeom prst="rect">
            <a:avLst/>
          </a:prstGeom>
          <a:noFill/>
        </p:spPr>
      </p:pic>
      <p:pic>
        <p:nvPicPr>
          <p:cNvPr id="8" name="Picture 16" descr="100px-Naziswastik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362200"/>
            <a:ext cx="1143000" cy="1143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81400" y="35814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C1C1C"/>
                </a:solidFill>
                <a:latin typeface="Tahoma" charset="0"/>
              </a:rPr>
              <a:t>Totalitarianism</a:t>
            </a:r>
            <a:endParaRPr lang="en-US" sz="2400" b="1" dirty="0">
              <a:solidFill>
                <a:srgbClr val="1C1C1C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RACkVOjM39K7fv0FVzJRLmJcBJc6U5-Db4TJFtqKsufs3xXEL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1" i="0" strike="noStrike" kern="0" cap="none" spc="0" normalizeH="0" baseline="0" noProof="0" dirty="0" smtClean="0">
                <a:ln cmpd="sng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Britannic Bold" pitchFamily="34" charset="0"/>
              </a:rPr>
              <a:t>What is Communism?</a:t>
            </a:r>
            <a:endParaRPr lang="en-US" dirty="0">
              <a:ln cmpd="sng">
                <a:solidFill>
                  <a:schemeClr val="bg1"/>
                </a:solidFill>
              </a:ln>
              <a:solidFill>
                <a:schemeClr val="accent2"/>
              </a:solidFill>
              <a:latin typeface="Britannic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LEFT WING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Based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on theory by Karl Marx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Revolutionary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idea of a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political, economic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and social system that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creates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 “classless society”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State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ownership and control of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the means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of production (no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private ownership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Soviet Communism or “Stalinism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”, was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more of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 totalitarian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military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state combined </a:t>
            </a: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with elements </a:t>
            </a:r>
            <a:r>
              <a:rPr lang="en-US" b="1" kern="0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of communism </a:t>
            </a:r>
            <a:endParaRPr lang="en-GB" sz="4000" b="1" kern="0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Joseph Stalin- Leader of the Soviet Union from 1922-1953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AutoShape 7"/>
          <p:cNvSpPr>
            <a:spLocks noGrp="1" noChangeArrowheads="1"/>
          </p:cNvSpPr>
          <p:nvPr>
            <p:ph idx="1"/>
          </p:nvPr>
        </p:nvSpPr>
        <p:spPr bwMode="auto">
          <a:xfrm>
            <a:off x="4648200" y="1524000"/>
            <a:ext cx="4495800" cy="4800600"/>
          </a:xfrm>
          <a:prstGeom prst="wedgeRectCallout">
            <a:avLst>
              <a:gd name="adj1" fmla="val -66597"/>
              <a:gd name="adj2" fmla="val 11306"/>
            </a:avLst>
          </a:prstGeom>
          <a:solidFill>
            <a:schemeClr val="tx1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noAutofit/>
          </a:bodyPr>
          <a:lstStyle/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Country: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Soviet Union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Type of Government: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Communism (dictatorship)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 marL="0" lvl="0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Goals and Ideas: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Crushed opponents and took control after Lenin’s death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Held absolute authority; suppressed resistance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dirty="0">
                <a:solidFill>
                  <a:srgbClr val="D55F14"/>
                </a:solidFill>
                <a:latin typeface="Arial" charset="0"/>
              </a:rPr>
              <a:t>Brought his country to world power status but imposed upon it one of the most ruthless regimes in history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New Economic Policies (NEP)</a:t>
            </a:r>
          </a:p>
          <a:p>
            <a:pPr marL="828675" lvl="2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Collectivization: exported seized goods and gained enough capital to finance a massive industrialization drive</a:t>
            </a:r>
          </a:p>
          <a:p>
            <a:pPr marL="828675" lvl="2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Rapid industrialization: three 5-year plans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The Great Purges: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KGB = secret police killed thousands of army officers and prominent Bolsheviks who opposed Stalin</a:t>
            </a:r>
          </a:p>
          <a:p>
            <a:pPr marL="414338" lvl="1" indent="0" defTabSz="82867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Feared the growing power of Nazi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Germany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3" descr="sta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3810000" cy="4624387"/>
          </a:xfrm>
          <a:prstGeom prst="rect">
            <a:avLst/>
          </a:prstGeom>
          <a:noFill/>
          <a:ln/>
        </p:spPr>
      </p:pic>
      <p:pic>
        <p:nvPicPr>
          <p:cNvPr id="7" name="Picture 18" descr="Hammer_si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4975" y="609600"/>
            <a:ext cx="108902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875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Rise of Totalitarian Leaders</vt:lpstr>
      <vt:lpstr>Slide 2</vt:lpstr>
      <vt:lpstr>Slide 3</vt:lpstr>
      <vt:lpstr>Important Terms</vt:lpstr>
      <vt:lpstr>Causes of Totalitarianism</vt:lpstr>
      <vt:lpstr>Atmosphere in Europe Post- WWI</vt:lpstr>
      <vt:lpstr>The Three Most Prominent Forms</vt:lpstr>
      <vt:lpstr>What is Communism?</vt:lpstr>
      <vt:lpstr>Joseph Stalin- Leader of the Soviet Union from 1922-1953 </vt:lpstr>
      <vt:lpstr>Stalin on the Worker’s Paradise</vt:lpstr>
      <vt:lpstr>What is Fascism?</vt:lpstr>
      <vt:lpstr>Benito Mussolini- Leader (Il Duce) of Italy from 1922-1943</vt:lpstr>
      <vt:lpstr>What is Nazism </vt:lpstr>
      <vt:lpstr>Adolf Hitler- Leader (der Fuhrer) of Germany from 1933 -1945 </vt:lpstr>
      <vt:lpstr>You Must Obey</vt:lpstr>
      <vt:lpstr>How Nazi Controls Affected the People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Totalitarian Leaders</dc:title>
  <dc:creator>d</dc:creator>
  <cp:lastModifiedBy>d</cp:lastModifiedBy>
  <cp:revision>12</cp:revision>
  <dcterms:created xsi:type="dcterms:W3CDTF">2013-03-05T14:18:34Z</dcterms:created>
  <dcterms:modified xsi:type="dcterms:W3CDTF">2013-03-05T16:10:56Z</dcterms:modified>
</cp:coreProperties>
</file>